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0" r:id="rId4"/>
    <p:sldId id="258" r:id="rId5"/>
    <p:sldId id="259" r:id="rId6"/>
    <p:sldId id="261" r:id="rId7"/>
    <p:sldId id="263" r:id="rId8"/>
    <p:sldId id="264" r:id="rId9"/>
    <p:sldId id="262"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3476"/>
    <a:srgbClr val="8894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D379A0-AF0C-F239-8A55-AD308A8E8F34}" v="131" dt="2021-11-30T09:59:48.7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1" autoAdjust="0"/>
    <p:restoredTop sz="94660"/>
  </p:normalViewPr>
  <p:slideViewPr>
    <p:cSldViewPr snapToGrid="0">
      <p:cViewPr varScale="1">
        <p:scale>
          <a:sx n="63" d="100"/>
          <a:sy n="63" d="100"/>
        </p:scale>
        <p:origin x="91" y="427"/>
      </p:cViewPr>
      <p:guideLst/>
    </p:cSldViewPr>
  </p:slideViewPr>
  <p:notesTextViewPr>
    <p:cViewPr>
      <p:scale>
        <a:sx n="1" d="1"/>
        <a:sy n="1" d="1"/>
      </p:scale>
      <p:origin x="0" y="0"/>
    </p:cViewPr>
  </p:notesTextViewPr>
  <p:notesViewPr>
    <p:cSldViewPr snapToGrid="0">
      <p:cViewPr varScale="1">
        <p:scale>
          <a:sx n="85" d="100"/>
          <a:sy n="85" d="100"/>
        </p:scale>
        <p:origin x="316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99B617-6201-4A28-BB64-AB0B7DFA8A80}" type="datetimeFigureOut">
              <a:rPr lang="fr-FR" smtClean="0"/>
              <a:t>30/11/2021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3A3B5F-E826-427C-B2DB-42A2A99DDC32}" type="slidenum">
              <a:rPr lang="fr-FR" smtClean="0"/>
              <a:t>‹N°›</a:t>
            </a:fld>
            <a:endParaRPr lang="fr-FR"/>
          </a:p>
        </p:txBody>
      </p:sp>
    </p:spTree>
    <p:extLst>
      <p:ext uri="{BB962C8B-B14F-4D97-AF65-F5344CB8AC3E}">
        <p14:creationId xmlns:p14="http://schemas.microsoft.com/office/powerpoint/2010/main" val="3650544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re 1"/>
          <p:cNvSpPr>
            <a:spLocks noGrp="1"/>
          </p:cNvSpPr>
          <p:nvPr>
            <p:ph type="ctrTitle"/>
          </p:nvPr>
        </p:nvSpPr>
        <p:spPr>
          <a:xfrm>
            <a:off x="1450848" y="1888814"/>
            <a:ext cx="9144000" cy="539496"/>
          </a:xfrm>
        </p:spPr>
        <p:txBody>
          <a:bodyPr anchor="b">
            <a:noAutofit/>
          </a:bodyPr>
          <a:lstStyle>
            <a:lvl1pPr algn="ctr">
              <a:defRPr sz="3500" b="1" cap="all" baseline="0">
                <a:solidFill>
                  <a:srgbClr val="1D3476"/>
                </a:solidFill>
                <a:latin typeface="Helvetica" panose="020B0604020202020204" pitchFamily="34" charset="0"/>
                <a:cs typeface="Helvetica" panose="020B0604020202020204" pitchFamily="34" charset="0"/>
              </a:defRPr>
            </a:lvl1pPr>
          </a:lstStyle>
          <a:p>
            <a:r>
              <a:rPr lang="fr-FR" dirty="0"/>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solidFill>
                  <a:srgbClr val="1D3476"/>
                </a:solidFill>
                <a:latin typeface="Helvetica" panose="020B0604020202020204" pitchFamily="34" charset="0"/>
                <a:cs typeface="Helvetica"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4" name="Espace réservé de la date 3"/>
          <p:cNvSpPr>
            <a:spLocks noGrp="1"/>
          </p:cNvSpPr>
          <p:nvPr>
            <p:ph type="dt" sz="half" idx="10"/>
          </p:nvPr>
        </p:nvSpPr>
        <p:spPr>
          <a:xfrm>
            <a:off x="4651248" y="2612459"/>
            <a:ext cx="2743200" cy="365125"/>
          </a:xfrm>
        </p:spPr>
        <p:txBody>
          <a:bodyPr/>
          <a:lstStyle>
            <a:lvl1pPr algn="ctr">
              <a:defRPr b="1">
                <a:solidFill>
                  <a:srgbClr val="1D3476"/>
                </a:solidFill>
                <a:latin typeface="Helvetica" panose="020B0604020202020204" pitchFamily="34" charset="0"/>
                <a:cs typeface="Helvetica" panose="020B0604020202020204" pitchFamily="34" charset="0"/>
              </a:defRPr>
            </a:lvl1pPr>
          </a:lstStyle>
          <a:p>
            <a:r>
              <a:rPr lang="fr-FR" dirty="0"/>
              <a:t>date</a:t>
            </a: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96B950-A498-4333-B436-878B13D661D9}" type="slidenum">
              <a:rPr lang="fr-FR" smtClean="0"/>
              <a:t>‹N°›</a:t>
            </a:fld>
            <a:endParaRPr lang="fr-FR"/>
          </a:p>
        </p:txBody>
      </p:sp>
      <p:pic>
        <p:nvPicPr>
          <p:cNvPr id="9" name="Imag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651248" y="266600"/>
            <a:ext cx="2729925" cy="1299181"/>
          </a:xfrm>
          <a:prstGeom prst="rect">
            <a:avLst/>
          </a:prstGeom>
        </p:spPr>
      </p:pic>
    </p:spTree>
    <p:extLst>
      <p:ext uri="{BB962C8B-B14F-4D97-AF65-F5344CB8AC3E}">
        <p14:creationId xmlns:p14="http://schemas.microsoft.com/office/powerpoint/2010/main" val="4070843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61A96BB-1C48-4D59-A51F-9154936617AC}" type="datetimeFigureOut">
              <a:rPr lang="fr-FR" smtClean="0"/>
              <a:t>30/11/2021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96B950-A498-4333-B436-878B13D661D9}" type="slidenum">
              <a:rPr lang="fr-FR" smtClean="0"/>
              <a:t>‹N°›</a:t>
            </a:fld>
            <a:endParaRPr lang="fr-FR"/>
          </a:p>
        </p:txBody>
      </p:sp>
    </p:spTree>
    <p:extLst>
      <p:ext uri="{BB962C8B-B14F-4D97-AF65-F5344CB8AC3E}">
        <p14:creationId xmlns:p14="http://schemas.microsoft.com/office/powerpoint/2010/main" val="693298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61A96BB-1C48-4D59-A51F-9154936617AC}" type="datetimeFigureOut">
              <a:rPr lang="fr-FR" smtClean="0"/>
              <a:t>30/11/2021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96B950-A498-4333-B436-878B13D661D9}" type="slidenum">
              <a:rPr lang="fr-FR" smtClean="0"/>
              <a:t>‹N°›</a:t>
            </a:fld>
            <a:endParaRPr lang="fr-FR"/>
          </a:p>
        </p:txBody>
      </p:sp>
    </p:spTree>
    <p:extLst>
      <p:ext uri="{BB962C8B-B14F-4D97-AF65-F5344CB8AC3E}">
        <p14:creationId xmlns:p14="http://schemas.microsoft.com/office/powerpoint/2010/main" val="419394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2" name="Image 11"/>
          <p:cNvPicPr>
            <a:picLocks noChangeAspect="1"/>
          </p:cNvPicPr>
          <p:nvPr userDrawn="1"/>
        </p:nvPicPr>
        <p:blipFill>
          <a:blip r:embed="rId2"/>
          <a:stretch>
            <a:fillRect/>
          </a:stretch>
        </p:blipFill>
        <p:spPr>
          <a:xfrm>
            <a:off x="9648825" y="4895850"/>
            <a:ext cx="2543175" cy="1962150"/>
          </a:xfrm>
          <a:prstGeom prst="rect">
            <a:avLst/>
          </a:prstGeom>
        </p:spPr>
      </p:pic>
      <p:sp>
        <p:nvSpPr>
          <p:cNvPr id="2" name="Titre 1"/>
          <p:cNvSpPr>
            <a:spLocks noGrp="1"/>
          </p:cNvSpPr>
          <p:nvPr>
            <p:ph type="title"/>
          </p:nvPr>
        </p:nvSpPr>
        <p:spPr>
          <a:xfrm>
            <a:off x="2130552" y="591630"/>
            <a:ext cx="9518904" cy="694309"/>
          </a:xfrm>
        </p:spPr>
        <p:txBody>
          <a:bodyPr>
            <a:normAutofit/>
          </a:bodyPr>
          <a:lstStyle>
            <a:lvl1pPr>
              <a:defRPr sz="3000" b="1" cap="all" baseline="0">
                <a:solidFill>
                  <a:srgbClr val="1D3476"/>
                </a:solidFill>
                <a:latin typeface="Helvetica" panose="020B0604020202020204" pitchFamily="34" charset="0"/>
                <a:cs typeface="Helvetica" panose="020B0604020202020204" pitchFamily="34" charset="0"/>
              </a:defRPr>
            </a:lvl1pPr>
          </a:lstStyle>
          <a:p>
            <a:r>
              <a:rPr lang="fr-FR" dirty="0"/>
              <a:t>Modifiez le style du titre</a:t>
            </a:r>
          </a:p>
        </p:txBody>
      </p:sp>
      <p:sp>
        <p:nvSpPr>
          <p:cNvPr id="3" name="Espace réservé du contenu 2"/>
          <p:cNvSpPr>
            <a:spLocks noGrp="1"/>
          </p:cNvSpPr>
          <p:nvPr>
            <p:ph idx="1"/>
          </p:nvPr>
        </p:nvSpPr>
        <p:spPr>
          <a:xfrm>
            <a:off x="2130552" y="1545337"/>
            <a:ext cx="9518904" cy="4509896"/>
          </a:xfrm>
        </p:spPr>
        <p:txBody>
          <a:bodyPr/>
          <a:lstStyle>
            <a:lvl1pPr marL="0" indent="0">
              <a:buNone/>
              <a:defRPr sz="2000">
                <a:solidFill>
                  <a:srgbClr val="1D3476"/>
                </a:solidFill>
                <a:latin typeface="Helvetica" panose="020B0604020202020204" pitchFamily="34" charset="0"/>
                <a:cs typeface="Helvetica" panose="020B0604020202020204" pitchFamily="34" charset="0"/>
              </a:defRPr>
            </a:lvl1pPr>
            <a:lvl2pPr>
              <a:defRPr sz="1800">
                <a:solidFill>
                  <a:srgbClr val="1D3476"/>
                </a:solidFill>
                <a:latin typeface="Helvetica" panose="020B0604020202020204" pitchFamily="34" charset="0"/>
                <a:cs typeface="Helvetica" panose="020B0604020202020204" pitchFamily="34" charset="0"/>
              </a:defRPr>
            </a:lvl2pPr>
            <a:lvl3pPr>
              <a:defRPr sz="1600">
                <a:solidFill>
                  <a:srgbClr val="1D3476"/>
                </a:solidFill>
                <a:latin typeface="Helvetica" panose="020B0604020202020204" pitchFamily="34" charset="0"/>
                <a:cs typeface="Helvetica" panose="020B0604020202020204" pitchFamily="34" charset="0"/>
              </a:defRPr>
            </a:lvl3pPr>
            <a:lvl4pPr>
              <a:defRPr>
                <a:latin typeface="Helvetica" panose="020B0604020202020204" pitchFamily="34" charset="0"/>
                <a:cs typeface="Helvetica" panose="020B0604020202020204" pitchFamily="34" charset="0"/>
              </a:defRPr>
            </a:lvl4pPr>
            <a:lvl5pPr>
              <a:defRPr>
                <a:latin typeface="Helvetica" panose="020B0604020202020204" pitchFamily="34" charset="0"/>
                <a:cs typeface="Helvetica" panose="020B0604020202020204" pitchFamily="34" charset="0"/>
              </a:defRPr>
            </a:lvl5pPr>
          </a:lstStyle>
          <a:p>
            <a:pPr lvl="0"/>
            <a:r>
              <a:rPr lang="fr-FR" dirty="0"/>
              <a:t>Modifiez les styles du texte du masque</a:t>
            </a:r>
          </a:p>
          <a:p>
            <a:pPr lvl="1"/>
            <a:r>
              <a:rPr lang="fr-FR" dirty="0"/>
              <a:t>Deuxième niveau</a:t>
            </a:r>
          </a:p>
          <a:p>
            <a:pPr lvl="2"/>
            <a:r>
              <a:rPr lang="fr-FR" dirty="0"/>
              <a:t>Troisième niveau</a:t>
            </a:r>
          </a:p>
        </p:txBody>
      </p:sp>
      <p:sp>
        <p:nvSpPr>
          <p:cNvPr id="4" name="Espace réservé de la date 3"/>
          <p:cNvSpPr>
            <a:spLocks noGrp="1"/>
          </p:cNvSpPr>
          <p:nvPr>
            <p:ph type="dt" sz="half" idx="10"/>
          </p:nvPr>
        </p:nvSpPr>
        <p:spPr>
          <a:xfrm>
            <a:off x="640080" y="6356350"/>
            <a:ext cx="2743200" cy="365125"/>
          </a:xfrm>
        </p:spPr>
        <p:txBody>
          <a:bodyPr/>
          <a:lstStyle>
            <a:lvl1pPr>
              <a:defRPr sz="1000">
                <a:solidFill>
                  <a:srgbClr val="1D3476"/>
                </a:solidFill>
                <a:latin typeface="Helvetica" panose="020B0604020202020204" pitchFamily="34" charset="0"/>
                <a:cs typeface="Helvetica" panose="020B0604020202020204" pitchFamily="34" charset="0"/>
              </a:defRPr>
            </a:lvl1pPr>
          </a:lstStyle>
          <a:p>
            <a:r>
              <a:rPr lang="fr-FR" dirty="0"/>
              <a:t>Chapitre</a:t>
            </a:r>
          </a:p>
        </p:txBody>
      </p:sp>
      <p:sp>
        <p:nvSpPr>
          <p:cNvPr id="6" name="Espace réservé du numéro de diapositive 5"/>
          <p:cNvSpPr>
            <a:spLocks noGrp="1"/>
          </p:cNvSpPr>
          <p:nvPr>
            <p:ph type="sldNum" sz="quarter" idx="12"/>
          </p:nvPr>
        </p:nvSpPr>
        <p:spPr>
          <a:xfrm>
            <a:off x="8906256" y="6356350"/>
            <a:ext cx="2743200" cy="365125"/>
          </a:xfrm>
        </p:spPr>
        <p:txBody>
          <a:bodyPr/>
          <a:lstStyle>
            <a:lvl1pPr>
              <a:defRPr sz="1000">
                <a:solidFill>
                  <a:srgbClr val="1D3476"/>
                </a:solidFill>
                <a:latin typeface="Helvetica" panose="020B0604020202020204" pitchFamily="34" charset="0"/>
                <a:cs typeface="Helvetica" panose="020B0604020202020204" pitchFamily="34" charset="0"/>
              </a:defRPr>
            </a:lvl1pPr>
          </a:lstStyle>
          <a:p>
            <a:fld id="{2396B950-A498-4333-B436-878B13D661D9}" type="slidenum">
              <a:rPr lang="fr-FR" smtClean="0"/>
              <a:pPr/>
              <a:t>‹N°›</a:t>
            </a:fld>
            <a:endParaRPr lang="fr-FR" dirty="0"/>
          </a:p>
        </p:txBody>
      </p:sp>
      <p:pic>
        <p:nvPicPr>
          <p:cNvPr id="8" name="Imag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0657" y="591630"/>
            <a:ext cx="1233287" cy="2109216"/>
          </a:xfrm>
          <a:prstGeom prst="rect">
            <a:avLst/>
          </a:prstGeom>
        </p:spPr>
      </p:pic>
    </p:spTree>
    <p:extLst>
      <p:ext uri="{BB962C8B-B14F-4D97-AF65-F5344CB8AC3E}">
        <p14:creationId xmlns:p14="http://schemas.microsoft.com/office/powerpoint/2010/main" val="3058143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561A96BB-1C48-4D59-A51F-9154936617AC}" type="datetimeFigureOut">
              <a:rPr lang="fr-FR" smtClean="0"/>
              <a:t>30/11/2021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396B950-A498-4333-B436-878B13D661D9}" type="slidenum">
              <a:rPr lang="fr-FR" smtClean="0"/>
              <a:t>‹N°›</a:t>
            </a:fld>
            <a:endParaRPr lang="fr-FR"/>
          </a:p>
        </p:txBody>
      </p:sp>
    </p:spTree>
    <p:extLst>
      <p:ext uri="{BB962C8B-B14F-4D97-AF65-F5344CB8AC3E}">
        <p14:creationId xmlns:p14="http://schemas.microsoft.com/office/powerpoint/2010/main" val="2516741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561A96BB-1C48-4D59-A51F-9154936617AC}" type="datetimeFigureOut">
              <a:rPr lang="fr-FR" smtClean="0"/>
              <a:t>30/11/2021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396B950-A498-4333-B436-878B13D661D9}" type="slidenum">
              <a:rPr lang="fr-FR" smtClean="0"/>
              <a:t>‹N°›</a:t>
            </a:fld>
            <a:endParaRPr lang="fr-FR"/>
          </a:p>
        </p:txBody>
      </p:sp>
    </p:spTree>
    <p:extLst>
      <p:ext uri="{BB962C8B-B14F-4D97-AF65-F5344CB8AC3E}">
        <p14:creationId xmlns:p14="http://schemas.microsoft.com/office/powerpoint/2010/main" val="2939038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561A96BB-1C48-4D59-A51F-9154936617AC}" type="datetimeFigureOut">
              <a:rPr lang="fr-FR" smtClean="0"/>
              <a:t>30/11/2021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396B950-A498-4333-B436-878B13D661D9}" type="slidenum">
              <a:rPr lang="fr-FR" smtClean="0"/>
              <a:t>‹N°›</a:t>
            </a:fld>
            <a:endParaRPr lang="fr-FR"/>
          </a:p>
        </p:txBody>
      </p:sp>
    </p:spTree>
    <p:extLst>
      <p:ext uri="{BB962C8B-B14F-4D97-AF65-F5344CB8AC3E}">
        <p14:creationId xmlns:p14="http://schemas.microsoft.com/office/powerpoint/2010/main" val="232426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561A96BB-1C48-4D59-A51F-9154936617AC}" type="datetimeFigureOut">
              <a:rPr lang="fr-FR" smtClean="0"/>
              <a:t>30/11/2021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396B950-A498-4333-B436-878B13D661D9}" type="slidenum">
              <a:rPr lang="fr-FR" smtClean="0"/>
              <a:t>‹N°›</a:t>
            </a:fld>
            <a:endParaRPr lang="fr-FR"/>
          </a:p>
        </p:txBody>
      </p:sp>
    </p:spTree>
    <p:extLst>
      <p:ext uri="{BB962C8B-B14F-4D97-AF65-F5344CB8AC3E}">
        <p14:creationId xmlns:p14="http://schemas.microsoft.com/office/powerpoint/2010/main" val="129235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61A96BB-1C48-4D59-A51F-9154936617AC}" type="datetimeFigureOut">
              <a:rPr lang="fr-FR" smtClean="0"/>
              <a:t>30/11/2021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396B950-A498-4333-B436-878B13D661D9}" type="slidenum">
              <a:rPr lang="fr-FR" smtClean="0"/>
              <a:t>‹N°›</a:t>
            </a:fld>
            <a:endParaRPr lang="fr-FR"/>
          </a:p>
        </p:txBody>
      </p:sp>
    </p:spTree>
    <p:extLst>
      <p:ext uri="{BB962C8B-B14F-4D97-AF65-F5344CB8AC3E}">
        <p14:creationId xmlns:p14="http://schemas.microsoft.com/office/powerpoint/2010/main" val="397147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561A96BB-1C48-4D59-A51F-9154936617AC}" type="datetimeFigureOut">
              <a:rPr lang="fr-FR" smtClean="0"/>
              <a:t>30/11/2021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396B950-A498-4333-B436-878B13D661D9}" type="slidenum">
              <a:rPr lang="fr-FR" smtClean="0"/>
              <a:t>‹N°›</a:t>
            </a:fld>
            <a:endParaRPr lang="fr-FR"/>
          </a:p>
        </p:txBody>
      </p:sp>
    </p:spTree>
    <p:extLst>
      <p:ext uri="{BB962C8B-B14F-4D97-AF65-F5344CB8AC3E}">
        <p14:creationId xmlns:p14="http://schemas.microsoft.com/office/powerpoint/2010/main" val="2362307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561A96BB-1C48-4D59-A51F-9154936617AC}" type="datetimeFigureOut">
              <a:rPr lang="fr-FR" smtClean="0"/>
              <a:t>30/11/2021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396B950-A498-4333-B436-878B13D661D9}" type="slidenum">
              <a:rPr lang="fr-FR" smtClean="0"/>
              <a:t>‹N°›</a:t>
            </a:fld>
            <a:endParaRPr lang="fr-FR"/>
          </a:p>
        </p:txBody>
      </p:sp>
    </p:spTree>
    <p:extLst>
      <p:ext uri="{BB962C8B-B14F-4D97-AF65-F5344CB8AC3E}">
        <p14:creationId xmlns:p14="http://schemas.microsoft.com/office/powerpoint/2010/main" val="813661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1A96BB-1C48-4D59-A51F-9154936617AC}" type="datetimeFigureOut">
              <a:rPr lang="fr-FR" smtClean="0"/>
              <a:t>30/11/2021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6B950-A498-4333-B436-878B13D661D9}" type="slidenum">
              <a:rPr lang="fr-FR" smtClean="0"/>
              <a:t>‹N°›</a:t>
            </a:fld>
            <a:endParaRPr lang="fr-FR"/>
          </a:p>
        </p:txBody>
      </p:sp>
    </p:spTree>
    <p:extLst>
      <p:ext uri="{BB962C8B-B14F-4D97-AF65-F5344CB8AC3E}">
        <p14:creationId xmlns:p14="http://schemas.microsoft.com/office/powerpoint/2010/main" val="231535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3.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r.cambray@ffhg.eu" TargetMode="External"/><Relationship Id="rId2" Type="http://schemas.openxmlformats.org/officeDocument/2006/relationships/hyperlink" Target="mailto:b.bilet@ffhg.eu" TargetMode="External"/><Relationship Id="rId1" Type="http://schemas.openxmlformats.org/officeDocument/2006/relationships/slideLayout" Target="../slideLayouts/slideLayout2.xml"/><Relationship Id="rId5" Type="http://schemas.openxmlformats.org/officeDocument/2006/relationships/hyperlink" Target="mailto:j.avavian@ffhg.eu" TargetMode="External"/><Relationship Id="rId4" Type="http://schemas.openxmlformats.org/officeDocument/2006/relationships/hyperlink" Target="mailto:p.tronet@ffhg.e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Les Labels fédéraux </a:t>
            </a:r>
          </a:p>
        </p:txBody>
      </p:sp>
      <p:sp>
        <p:nvSpPr>
          <p:cNvPr id="3" name="Sous-titre 2"/>
          <p:cNvSpPr>
            <a:spLocks noGrp="1"/>
          </p:cNvSpPr>
          <p:nvPr>
            <p:ph type="subTitle" idx="1"/>
          </p:nvPr>
        </p:nvSpPr>
        <p:spPr/>
        <p:txBody>
          <a:bodyPr/>
          <a:lstStyle/>
          <a:p>
            <a:r>
              <a:rPr lang="fr-FR" dirty="0"/>
              <a:t>Qu'est-ce que c'est ? A quoi ça sert ? </a:t>
            </a:r>
          </a:p>
          <a:p>
            <a:r>
              <a:rPr lang="fr-FR" dirty="0"/>
              <a:t>Comment faire une demande ? Comment valoriser mes Labels ?</a:t>
            </a:r>
          </a:p>
          <a:p>
            <a:r>
              <a:rPr lang="fr-FR" dirty="0"/>
              <a:t> Quels sont les prérequis ?</a:t>
            </a: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9338" y="5297417"/>
            <a:ext cx="1459995" cy="1383795"/>
          </a:xfrm>
          <a:prstGeom prst="rect">
            <a:avLst/>
          </a:prstGeom>
        </p:spPr>
      </p:pic>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94791" y="5297417"/>
            <a:ext cx="1459995" cy="1383795"/>
          </a:xfrm>
          <a:prstGeom prst="rect">
            <a:avLst/>
          </a:prstGeom>
        </p:spPr>
      </p:pic>
      <p:pic>
        <p:nvPicPr>
          <p:cNvPr id="6" name="Imag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17682" y="5057935"/>
            <a:ext cx="1316885" cy="1862754"/>
          </a:xfrm>
          <a:prstGeom prst="rect">
            <a:avLst/>
          </a:prstGeom>
        </p:spPr>
      </p:pic>
      <p:pic>
        <p:nvPicPr>
          <p:cNvPr id="12" name="Image 11" descr="Une image contenant chemise, boule, joueur&#10;&#10;Description générée automatiquement">
            <a:extLst>
              <a:ext uri="{FF2B5EF4-FFF2-40B4-BE49-F238E27FC236}">
                <a16:creationId xmlns:a16="http://schemas.microsoft.com/office/drawing/2014/main" id="{33BB2EE0-39E3-4C3A-90D9-97004E202A9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24407" y="5366807"/>
            <a:ext cx="1316885" cy="1209369"/>
          </a:xfrm>
          <a:prstGeom prst="rect">
            <a:avLst/>
          </a:prstGeom>
        </p:spPr>
      </p:pic>
      <p:pic>
        <p:nvPicPr>
          <p:cNvPr id="16" name="Image 15" descr="Une image contenant chemise, boule, joueur&#10;&#10;Description générée automatiquement">
            <a:extLst>
              <a:ext uri="{FF2B5EF4-FFF2-40B4-BE49-F238E27FC236}">
                <a16:creationId xmlns:a16="http://schemas.microsoft.com/office/drawing/2014/main" id="{3967E673-BEC8-4203-BB46-2F5D35043AB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802739" y="5402448"/>
            <a:ext cx="1410088" cy="1173728"/>
          </a:xfrm>
          <a:prstGeom prst="rect">
            <a:avLst/>
          </a:prstGeom>
        </p:spPr>
      </p:pic>
      <p:pic>
        <p:nvPicPr>
          <p:cNvPr id="18" name="Image 17" descr="Une image contenant chemise, boule, joueur&#10;&#10;Description générée automatiquement">
            <a:extLst>
              <a:ext uri="{FF2B5EF4-FFF2-40B4-BE49-F238E27FC236}">
                <a16:creationId xmlns:a16="http://schemas.microsoft.com/office/drawing/2014/main" id="{D1E70FED-AA78-48D3-AAB8-A28942F2FC9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517626" y="5366807"/>
            <a:ext cx="1316885" cy="1209370"/>
          </a:xfrm>
          <a:prstGeom prst="rect">
            <a:avLst/>
          </a:prstGeom>
        </p:spPr>
      </p:pic>
    </p:spTree>
    <p:extLst>
      <p:ext uri="{BB962C8B-B14F-4D97-AF65-F5344CB8AC3E}">
        <p14:creationId xmlns:p14="http://schemas.microsoft.com/office/powerpoint/2010/main" val="1730404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Qu’est-ce que c’est ?</a:t>
            </a:r>
          </a:p>
        </p:txBody>
      </p:sp>
      <p:sp>
        <p:nvSpPr>
          <p:cNvPr id="5" name="ZoneTexte 4"/>
          <p:cNvSpPr txBox="1"/>
          <p:nvPr/>
        </p:nvSpPr>
        <p:spPr>
          <a:xfrm>
            <a:off x="11649456" y="6439342"/>
            <a:ext cx="367469" cy="261610"/>
          </a:xfrm>
          <a:prstGeom prst="rect">
            <a:avLst/>
          </a:prstGeom>
          <a:noFill/>
        </p:spPr>
        <p:txBody>
          <a:bodyPr wrap="square" rtlCol="0">
            <a:spAutoFit/>
          </a:bodyPr>
          <a:lstStyle/>
          <a:p>
            <a:fld id="{FD57B7FC-B05E-4664-B0F8-202ABA95F276}" type="slidenum">
              <a:rPr lang="fr-FR" sz="1100" b="1" smtClean="0">
                <a:solidFill>
                  <a:srgbClr val="1D3476"/>
                </a:solidFill>
                <a:latin typeface="Helvetica" panose="020B0604020202020204" pitchFamily="34" charset="0"/>
                <a:cs typeface="Helvetica" panose="020B0604020202020204" pitchFamily="34" charset="0"/>
              </a:rPr>
              <a:t>2</a:t>
            </a:fld>
            <a:endParaRPr lang="fr-FR" sz="1100" b="1" dirty="0">
              <a:solidFill>
                <a:srgbClr val="1D3476"/>
              </a:solidFill>
              <a:latin typeface="Helvetica" panose="020B0604020202020204" pitchFamily="34" charset="0"/>
              <a:cs typeface="Helvetica" panose="020B0604020202020204" pitchFamily="34" charset="0"/>
            </a:endParaRPr>
          </a:p>
        </p:txBody>
      </p:sp>
      <p:sp>
        <p:nvSpPr>
          <p:cNvPr id="6" name="ZoneTexte 5"/>
          <p:cNvSpPr txBox="1"/>
          <p:nvPr/>
        </p:nvSpPr>
        <p:spPr>
          <a:xfrm>
            <a:off x="2130552" y="1285939"/>
            <a:ext cx="9518904" cy="6524863"/>
          </a:xfrm>
          <a:prstGeom prst="rect">
            <a:avLst/>
          </a:prstGeom>
          <a:noFill/>
        </p:spPr>
        <p:txBody>
          <a:bodyPr wrap="square" rtlCol="0">
            <a:spAutoFit/>
          </a:bodyPr>
          <a:lstStyle/>
          <a:p>
            <a:pPr algn="ctr"/>
            <a:endParaRPr lang="fr-FR" sz="2000" b="1" u="sng" dirty="0">
              <a:latin typeface="Gill Sans MT" panose="020B0502020104020203" pitchFamily="34" charset="0"/>
            </a:endParaRPr>
          </a:p>
          <a:p>
            <a:pPr algn="ctr"/>
            <a:endParaRPr lang="fr-FR" sz="2000" b="1" u="sng" dirty="0">
              <a:latin typeface="Gill Sans MT" panose="020B0502020104020203" pitchFamily="34" charset="0"/>
            </a:endParaRPr>
          </a:p>
          <a:p>
            <a:pPr algn="ctr"/>
            <a:r>
              <a:rPr lang="fr-FR" sz="2000" b="1" u="sng" dirty="0">
                <a:latin typeface="Gill Sans MT" panose="020B0502020104020203" pitchFamily="34" charset="0"/>
              </a:rPr>
              <a:t>6 types de Labels :</a:t>
            </a:r>
          </a:p>
          <a:p>
            <a:pPr algn="ctr"/>
            <a:endParaRPr lang="fr-FR" sz="2000" dirty="0">
              <a:latin typeface="Gill Sans MT" panose="020B0502020104020203" pitchFamily="34" charset="0"/>
            </a:endParaRPr>
          </a:p>
          <a:p>
            <a:pPr algn="ctr"/>
            <a:r>
              <a:rPr lang="fr-FR" sz="2000" i="1" dirty="0">
                <a:latin typeface="Gill Sans MT" panose="020B0502020104020203" pitchFamily="34" charset="0"/>
              </a:rPr>
              <a:t>3 Labels portant sur les premiers stades d’apprentissage et de pratique du hockey sur glace :</a:t>
            </a:r>
          </a:p>
          <a:p>
            <a:pPr algn="ctr"/>
            <a:endParaRPr lang="fr-FR" sz="2000" i="1" dirty="0">
              <a:latin typeface="Gill Sans MT" panose="020B0502020104020203" pitchFamily="34" charset="0"/>
            </a:endParaRPr>
          </a:p>
          <a:p>
            <a:pPr marL="285750" indent="-285750" algn="ctr">
              <a:buFont typeface="Wingdings" panose="05000000000000000000" pitchFamily="2" charset="2"/>
              <a:buChar char="Ø"/>
            </a:pPr>
            <a:r>
              <a:rPr lang="fr-FR" sz="2000" dirty="0">
                <a:latin typeface="Gill Sans MT" panose="020B0502020104020203" pitchFamily="34" charset="0"/>
              </a:rPr>
              <a:t>Label « </a:t>
            </a:r>
            <a:r>
              <a:rPr lang="fr-FR" sz="2000" i="1" dirty="0">
                <a:latin typeface="Gill Sans MT" panose="020B0502020104020203" pitchFamily="34" charset="0"/>
              </a:rPr>
              <a:t>Ecole de Hockey »</a:t>
            </a:r>
            <a:r>
              <a:rPr lang="fr-FR" sz="2000" dirty="0">
                <a:latin typeface="Gill Sans MT" panose="020B0502020104020203" pitchFamily="34" charset="0"/>
              </a:rPr>
              <a:t> : Créé en 2013 </a:t>
            </a:r>
          </a:p>
          <a:p>
            <a:pPr marL="285750" indent="-285750" algn="ctr">
              <a:buFont typeface="Wingdings" panose="05000000000000000000" pitchFamily="2" charset="2"/>
              <a:buChar char="Ø"/>
            </a:pPr>
            <a:r>
              <a:rPr lang="fr-FR" sz="2000" dirty="0">
                <a:latin typeface="Gill Sans MT" panose="020B0502020104020203" pitchFamily="34" charset="0"/>
              </a:rPr>
              <a:t>Label « </a:t>
            </a:r>
            <a:r>
              <a:rPr lang="fr-FR" sz="2000" i="1" dirty="0">
                <a:latin typeface="Gill Sans MT" panose="020B0502020104020203" pitchFamily="34" charset="0"/>
              </a:rPr>
              <a:t>Hockey</a:t>
            </a:r>
            <a:r>
              <a:rPr lang="fr-FR" sz="2000" dirty="0">
                <a:latin typeface="Gill Sans MT" panose="020B0502020104020203" pitchFamily="34" charset="0"/>
              </a:rPr>
              <a:t> </a:t>
            </a:r>
            <a:r>
              <a:rPr lang="fr-FR" sz="2000" i="1" dirty="0">
                <a:latin typeface="Gill Sans MT" panose="020B0502020104020203" pitchFamily="34" charset="0"/>
              </a:rPr>
              <a:t>U9 »</a:t>
            </a:r>
            <a:r>
              <a:rPr lang="fr-FR" sz="2000" dirty="0">
                <a:latin typeface="Gill Sans MT" panose="020B0502020104020203" pitchFamily="34" charset="0"/>
              </a:rPr>
              <a:t> : Créé en 2013 </a:t>
            </a:r>
          </a:p>
          <a:p>
            <a:pPr marL="285750" indent="-285750" algn="ctr">
              <a:buFont typeface="Wingdings" panose="05000000000000000000" pitchFamily="2" charset="2"/>
              <a:buChar char="Ø"/>
            </a:pPr>
            <a:r>
              <a:rPr lang="fr-FR" sz="2000" dirty="0">
                <a:latin typeface="Gill Sans MT" panose="020B0502020104020203" pitchFamily="34" charset="0"/>
              </a:rPr>
              <a:t>Label « </a:t>
            </a:r>
            <a:r>
              <a:rPr lang="fr-FR" sz="2000" i="1" dirty="0">
                <a:latin typeface="Gill Sans MT" panose="020B0502020104020203" pitchFamily="34" charset="0"/>
              </a:rPr>
              <a:t>Hockey</a:t>
            </a:r>
            <a:r>
              <a:rPr lang="fr-FR" sz="2000" dirty="0">
                <a:latin typeface="Gill Sans MT" panose="020B0502020104020203" pitchFamily="34" charset="0"/>
              </a:rPr>
              <a:t> </a:t>
            </a:r>
            <a:r>
              <a:rPr lang="fr-FR" sz="2000" i="1" dirty="0">
                <a:latin typeface="Gill Sans MT" panose="020B0502020104020203" pitchFamily="34" charset="0"/>
              </a:rPr>
              <a:t>U11-U13 »</a:t>
            </a:r>
            <a:r>
              <a:rPr lang="fr-FR" sz="2000" dirty="0">
                <a:latin typeface="Gill Sans MT" panose="020B0502020104020203" pitchFamily="34" charset="0"/>
              </a:rPr>
              <a:t> : Créé en 2017</a:t>
            </a:r>
          </a:p>
          <a:p>
            <a:pPr algn="ctr"/>
            <a:endParaRPr lang="fr-FR" sz="2000" dirty="0">
              <a:latin typeface="Gill Sans MT" panose="020B0502020104020203" pitchFamily="34" charset="0"/>
            </a:endParaRPr>
          </a:p>
          <a:p>
            <a:pPr algn="ctr"/>
            <a:r>
              <a:rPr lang="fr-FR" sz="2000" i="1" dirty="0">
                <a:latin typeface="Gill Sans MT" panose="020B0502020104020203" pitchFamily="34" charset="0"/>
              </a:rPr>
              <a:t>2 Labels portent sur la formation des encadrants bénévoles et professionnels des clubs :</a:t>
            </a:r>
          </a:p>
          <a:p>
            <a:pPr algn="ctr"/>
            <a:endParaRPr lang="fr-FR" sz="2000" dirty="0">
              <a:latin typeface="Gill Sans MT" panose="020B0502020104020203" pitchFamily="34" charset="0"/>
            </a:endParaRPr>
          </a:p>
          <a:p>
            <a:pPr marL="285750" indent="-285750" algn="ctr">
              <a:buFont typeface="Wingdings" panose="05000000000000000000" pitchFamily="2" charset="2"/>
              <a:buChar char="Ø"/>
            </a:pPr>
            <a:r>
              <a:rPr lang="fr-FR" sz="2000" dirty="0">
                <a:latin typeface="Gill Sans MT" panose="020B0502020104020203" pitchFamily="34" charset="0"/>
              </a:rPr>
              <a:t>Label « </a:t>
            </a:r>
            <a:r>
              <a:rPr lang="fr-FR" sz="2000" i="1" dirty="0">
                <a:latin typeface="Gill Sans MT" panose="020B0502020104020203" pitchFamily="34" charset="0"/>
              </a:rPr>
              <a:t>Compétences Encadrement « : </a:t>
            </a:r>
            <a:r>
              <a:rPr lang="fr-FR" sz="2000" dirty="0">
                <a:latin typeface="Gill Sans MT" panose="020B0502020104020203" pitchFamily="34" charset="0"/>
              </a:rPr>
              <a:t>Crée en 2019</a:t>
            </a:r>
          </a:p>
          <a:p>
            <a:pPr marL="285750" indent="-285750" algn="ctr">
              <a:buFont typeface="Wingdings" panose="05000000000000000000" pitchFamily="2" charset="2"/>
              <a:buChar char="Ø"/>
            </a:pPr>
            <a:r>
              <a:rPr lang="fr-FR" sz="2000" dirty="0">
                <a:latin typeface="Gill Sans MT" panose="020B0502020104020203" pitchFamily="34" charset="0"/>
              </a:rPr>
              <a:t>Label </a:t>
            </a:r>
            <a:r>
              <a:rPr lang="fr-FR" sz="2000" i="1" dirty="0">
                <a:latin typeface="Gill Sans MT" panose="020B0502020104020203" pitchFamily="34" charset="0"/>
              </a:rPr>
              <a:t>« Arbitrage et Table de marque » </a:t>
            </a:r>
            <a:r>
              <a:rPr lang="fr-FR" sz="2000" dirty="0">
                <a:latin typeface="Gill Sans MT" panose="020B0502020104020203" pitchFamily="34" charset="0"/>
              </a:rPr>
              <a:t>: Crée en 2019</a:t>
            </a:r>
          </a:p>
          <a:p>
            <a:pPr algn="ctr"/>
            <a:endParaRPr lang="fr-FR" sz="2000" dirty="0">
              <a:latin typeface="Gill Sans MT" panose="020B0502020104020203" pitchFamily="34" charset="0"/>
            </a:endParaRPr>
          </a:p>
          <a:p>
            <a:r>
              <a:rPr lang="fr-FR" sz="2000" dirty="0">
                <a:latin typeface="Gill Sans MT" panose="020B0502020104020203" pitchFamily="34" charset="0"/>
              </a:rPr>
              <a:t>	1 Label portant sur le développement de la pratique féminine : </a:t>
            </a:r>
          </a:p>
          <a:p>
            <a:pPr marL="285750" indent="-285750" algn="ctr">
              <a:buFont typeface="Wingdings" panose="05000000000000000000" pitchFamily="2" charset="2"/>
              <a:buChar char="Ø"/>
            </a:pPr>
            <a:r>
              <a:rPr lang="fr-FR" sz="2000" dirty="0">
                <a:latin typeface="Gill Sans MT" panose="020B0502020104020203" pitchFamily="34" charset="0"/>
              </a:rPr>
              <a:t>Label « Hockey Féminin » : Crée en 2020</a:t>
            </a:r>
          </a:p>
          <a:p>
            <a:pPr marL="285750" indent="-285750" algn="ctr">
              <a:buFont typeface="Wingdings" panose="05000000000000000000" pitchFamily="2" charset="2"/>
              <a:buChar char="Ø"/>
            </a:pPr>
            <a:endParaRPr lang="fr-FR" sz="2000" dirty="0">
              <a:latin typeface="Gill Sans MT" panose="020B0502020104020203" pitchFamily="34" charset="0"/>
            </a:endParaRPr>
          </a:p>
          <a:p>
            <a:pPr marL="285750" indent="-285750" algn="ctr">
              <a:buFont typeface="Wingdings" panose="05000000000000000000" pitchFamily="2" charset="2"/>
              <a:buChar char="Ø"/>
            </a:pPr>
            <a:endParaRPr lang="fr-FR" sz="2000" dirty="0">
              <a:latin typeface="Gill Sans MT" panose="020B0502020104020203" pitchFamily="34" charset="0"/>
            </a:endParaRPr>
          </a:p>
          <a:p>
            <a:pPr marL="285750" indent="-285750" algn="ctr">
              <a:buFont typeface="Wingdings" panose="05000000000000000000" pitchFamily="2" charset="2"/>
              <a:buChar char="Ø"/>
            </a:pPr>
            <a:endParaRPr lang="fr-FR" sz="2000" dirty="0">
              <a:latin typeface="Gill Sans MT" panose="020B0502020104020203" pitchFamily="34" charset="0"/>
            </a:endParaRPr>
          </a:p>
          <a:p>
            <a:pPr algn="ctr"/>
            <a:endParaRPr lang="fr-FR" dirty="0"/>
          </a:p>
        </p:txBody>
      </p:sp>
    </p:spTree>
    <p:extLst>
      <p:ext uri="{BB962C8B-B14F-4D97-AF65-F5344CB8AC3E}">
        <p14:creationId xmlns:p14="http://schemas.microsoft.com/office/powerpoint/2010/main" val="2271369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 quoi ça sert ? </a:t>
            </a:r>
          </a:p>
        </p:txBody>
      </p:sp>
      <p:sp>
        <p:nvSpPr>
          <p:cNvPr id="3" name="Espace réservé du contenu 2"/>
          <p:cNvSpPr>
            <a:spLocks noGrp="1"/>
          </p:cNvSpPr>
          <p:nvPr>
            <p:ph idx="1"/>
          </p:nvPr>
        </p:nvSpPr>
        <p:spPr>
          <a:xfrm>
            <a:off x="2477672" y="1496292"/>
            <a:ext cx="9325637" cy="5361707"/>
          </a:xfrm>
        </p:spPr>
        <p:txBody>
          <a:bodyPr>
            <a:normAutofit fontScale="85000" lnSpcReduction="20000"/>
          </a:bodyPr>
          <a:lstStyle/>
          <a:p>
            <a:pPr algn="just"/>
            <a:r>
              <a:rPr lang="fr-FR" b="1" dirty="0">
                <a:solidFill>
                  <a:schemeClr val="tx1"/>
                </a:solidFill>
                <a:latin typeface="Gill Sans MT" panose="020B0502020104020203" pitchFamily="34" charset="0"/>
              </a:rPr>
              <a:t>Pour les Labels « Ecole de Hockey », « U9 », « U11-U13 » et « Hockey Féminin » : </a:t>
            </a:r>
          </a:p>
          <a:p>
            <a:pPr lvl="1" algn="just"/>
            <a:r>
              <a:rPr lang="fr-FR" sz="2000" dirty="0">
                <a:solidFill>
                  <a:schemeClr val="tx1"/>
                </a:solidFill>
                <a:latin typeface="Gill Sans MT" panose="020B0502020104020203" pitchFamily="34" charset="0"/>
              </a:rPr>
              <a:t>Valoriser les clubs dont les activités de recrutement et d’accompagnement des plus jeunes, sources de développement de notre sport à long terme, sont au cœur de la politique sportive. </a:t>
            </a:r>
          </a:p>
          <a:p>
            <a:pPr lvl="1" algn="just"/>
            <a:r>
              <a:rPr lang="fr-FR" sz="2000" dirty="0">
                <a:solidFill>
                  <a:schemeClr val="tx1"/>
                </a:solidFill>
                <a:latin typeface="Gill Sans MT" panose="020B0502020104020203" pitchFamily="34" charset="0"/>
              </a:rPr>
              <a:t>Réenclencher une dynamique de recrutement et augmenter le nombre de joueurs de moins de 13 ans dans un maximum de clubs afin d’élargir la base de la pyramide du Hockey Français.</a:t>
            </a:r>
          </a:p>
          <a:p>
            <a:pPr lvl="1" algn="just"/>
            <a:r>
              <a:rPr lang="fr-FR" sz="2000" dirty="0">
                <a:solidFill>
                  <a:schemeClr val="tx1"/>
                </a:solidFill>
                <a:latin typeface="Gill Sans MT" panose="020B0502020104020203" pitchFamily="34" charset="0"/>
              </a:rPr>
              <a:t>Encourager les clubs dans leurs efforts de structuration de leur « offre » à destination des plus jeunes licenciés, que ce soit en matière d’accueil, d’encadrement, d’activités proposées ou encore de matériel mis à disposition. </a:t>
            </a:r>
          </a:p>
          <a:p>
            <a:pPr lvl="1" algn="just"/>
            <a:r>
              <a:rPr lang="fr-FR" sz="2000" dirty="0">
                <a:solidFill>
                  <a:schemeClr val="tx1"/>
                </a:solidFill>
                <a:latin typeface="Gill Sans MT" panose="020B0502020104020203" pitchFamily="34" charset="0"/>
              </a:rPr>
              <a:t>Valoriser les clubs qui développent la pratique féminine du hockey en mettant en place diverses actions.   </a:t>
            </a:r>
          </a:p>
          <a:p>
            <a:pPr lvl="1" algn="just"/>
            <a:endParaRPr lang="fr-FR" sz="2000" dirty="0">
              <a:solidFill>
                <a:schemeClr val="tx1"/>
              </a:solidFill>
              <a:latin typeface="Gill Sans MT" panose="020B0502020104020203" pitchFamily="34" charset="0"/>
            </a:endParaRPr>
          </a:p>
          <a:p>
            <a:pPr algn="just">
              <a:lnSpc>
                <a:spcPct val="100000"/>
              </a:lnSpc>
            </a:pPr>
            <a:r>
              <a:rPr lang="fr-FR" b="1" dirty="0">
                <a:solidFill>
                  <a:schemeClr val="tx1"/>
                </a:solidFill>
                <a:latin typeface="Gill Sans MT" panose="020B0502020104020203" pitchFamily="34" charset="0"/>
              </a:rPr>
              <a:t>Pour les Labels « Compétences Encadrement » et « Arbitrage et Table de Marque » : </a:t>
            </a:r>
          </a:p>
          <a:p>
            <a:pPr lvl="1" algn="just"/>
            <a:r>
              <a:rPr lang="fr-FR" sz="2000" dirty="0">
                <a:solidFill>
                  <a:schemeClr val="tx1"/>
                </a:solidFill>
                <a:latin typeface="Gill Sans MT" panose="020B0502020104020203" pitchFamily="34" charset="0"/>
              </a:rPr>
              <a:t>Valoriser les clubs qui s’investissent dans la formation de leurs encadrants, que sont les entraîneurs, les dirigeants, les bénévoles, les arbitres et les officiels table de marque pour favoriser la structuration et le développement du club, des joueuses et des joueurs </a:t>
            </a:r>
          </a:p>
          <a:p>
            <a:pPr lvl="1" algn="just"/>
            <a:r>
              <a:rPr lang="fr-FR" sz="2000" dirty="0">
                <a:solidFill>
                  <a:schemeClr val="tx1"/>
                </a:solidFill>
                <a:latin typeface="Gill Sans MT" panose="020B0502020104020203" pitchFamily="34" charset="0"/>
              </a:rPr>
              <a:t>Réenclencher une dynamique de formation et augmenter le nombre de licenciés formés au niveau de l’encadrement (entraîneurs, bénévoles, dirigeants)  et de l’arbitrage (niveau national, régional, club) et de la table de marque (niveaux 1 et 2).</a:t>
            </a:r>
          </a:p>
          <a:p>
            <a:pPr lvl="1" algn="just"/>
            <a:r>
              <a:rPr lang="fr-FR" sz="2000" dirty="0">
                <a:solidFill>
                  <a:schemeClr val="tx1"/>
                </a:solidFill>
                <a:latin typeface="Gill Sans MT" panose="020B0502020104020203" pitchFamily="34" charset="0"/>
              </a:rPr>
              <a:t>L’obtention du label Compétences Encadrement permet au club de bénéficier, pour un entraîneur licencié, d’une inscription gratuite à un module fédéral* (module offert d’une valeur totale de 150 €) </a:t>
            </a:r>
          </a:p>
          <a:p>
            <a:pPr marL="457200" lvl="1" indent="0">
              <a:buNone/>
            </a:pPr>
            <a:endParaRPr lang="fr-FR" sz="2000" dirty="0">
              <a:solidFill>
                <a:schemeClr val="tx1"/>
              </a:solidFill>
              <a:latin typeface="Gill Sans MT" panose="020B0502020104020203" pitchFamily="34" charset="0"/>
            </a:endParaRPr>
          </a:p>
          <a:p>
            <a:pPr marL="457200" lvl="1" indent="0">
              <a:buNone/>
            </a:pPr>
            <a:r>
              <a:rPr lang="fr-FR" sz="2000" dirty="0">
                <a:solidFill>
                  <a:schemeClr val="tx1"/>
                </a:solidFill>
                <a:latin typeface="Gill Sans MT" panose="020B0502020104020203" pitchFamily="34" charset="0"/>
              </a:rPr>
              <a:t>*</a:t>
            </a:r>
            <a:r>
              <a:rPr lang="fr-FR" sz="1600" i="1" dirty="0">
                <a:solidFill>
                  <a:schemeClr val="tx1"/>
                </a:solidFill>
                <a:latin typeface="Gill Sans MT" panose="020B0502020104020203" pitchFamily="34" charset="0"/>
              </a:rPr>
              <a:t>tous les modules organisés par l’INF : B, C, D, E, PP, GB et JC</a:t>
            </a:r>
          </a:p>
          <a:p>
            <a:endParaRPr lang="fr-FR" dirty="0">
              <a:solidFill>
                <a:schemeClr val="tx1"/>
              </a:solidFill>
              <a:latin typeface="Gill Sans MT" panose="020B0502020104020203" pitchFamily="34" charset="0"/>
            </a:endParaRPr>
          </a:p>
          <a:p>
            <a:endParaRPr lang="fr-FR" dirty="0"/>
          </a:p>
        </p:txBody>
      </p:sp>
    </p:spTree>
    <p:extLst>
      <p:ext uri="{BB962C8B-B14F-4D97-AF65-F5344CB8AC3E}">
        <p14:creationId xmlns:p14="http://schemas.microsoft.com/office/powerpoint/2010/main" val="2003145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Comment le valoriser ?</a:t>
            </a:r>
          </a:p>
        </p:txBody>
      </p:sp>
      <p:sp>
        <p:nvSpPr>
          <p:cNvPr id="3" name="Espace réservé du contenu 2"/>
          <p:cNvSpPr>
            <a:spLocks noGrp="1"/>
          </p:cNvSpPr>
          <p:nvPr>
            <p:ph idx="1"/>
          </p:nvPr>
        </p:nvSpPr>
        <p:spPr>
          <a:xfrm>
            <a:off x="1943102" y="1640150"/>
            <a:ext cx="4756638" cy="4998042"/>
          </a:xfrm>
        </p:spPr>
        <p:txBody>
          <a:bodyPr>
            <a:normAutofit fontScale="92500"/>
          </a:bodyPr>
          <a:lstStyle/>
          <a:p>
            <a:r>
              <a:rPr lang="fr-FR" sz="1700" dirty="0">
                <a:solidFill>
                  <a:schemeClr val="tx1"/>
                </a:solidFill>
                <a:latin typeface="Gill Sans MT" panose="020B0502020104020203" pitchFamily="34" charset="0"/>
              </a:rPr>
              <a:t>Par vous !</a:t>
            </a:r>
          </a:p>
          <a:p>
            <a:pPr marL="285750" indent="-285750">
              <a:buFontTx/>
              <a:buChar char="-"/>
            </a:pPr>
            <a:r>
              <a:rPr lang="fr-FR" sz="1700" dirty="0">
                <a:solidFill>
                  <a:schemeClr val="tx1"/>
                </a:solidFill>
                <a:latin typeface="Gill Sans MT" panose="020B0502020104020203" pitchFamily="34" charset="0"/>
              </a:rPr>
              <a:t>Vous prévaloir de cette reconnaissance fédérale auprès des institutions locales et territoriales (Mairie / Conseil Régional / Conseils Généraux et DRJSCS ou DDCSPP) et défendre des subventions et/ou des créneaux de glace.</a:t>
            </a:r>
            <a:endParaRPr lang="fr-FR" sz="1700" b="1" dirty="0">
              <a:solidFill>
                <a:schemeClr val="tx1"/>
              </a:solidFill>
              <a:latin typeface="Gill Sans MT" panose="020B0502020104020203" pitchFamily="34" charset="0"/>
            </a:endParaRPr>
          </a:p>
          <a:p>
            <a:pPr marL="285750" indent="-285750">
              <a:buFontTx/>
              <a:buChar char="-"/>
            </a:pPr>
            <a:r>
              <a:rPr lang="fr-FR" sz="1700" dirty="0">
                <a:solidFill>
                  <a:schemeClr val="tx1"/>
                </a:solidFill>
                <a:latin typeface="Gill Sans MT" panose="020B0502020104020203" pitchFamily="34" charset="0"/>
              </a:rPr>
              <a:t>Vous pouvez afficher publiquement le diplôme, dans un endroit passant, pour plus de visibilité. </a:t>
            </a:r>
          </a:p>
          <a:p>
            <a:pPr marL="285750" indent="-285750">
              <a:buFontTx/>
              <a:buChar char="-"/>
            </a:pPr>
            <a:r>
              <a:rPr lang="fr-FR" sz="1700" dirty="0">
                <a:solidFill>
                  <a:schemeClr val="tx1"/>
                </a:solidFill>
                <a:latin typeface="Gill Sans MT" panose="020B0502020104020203" pitchFamily="34" charset="0"/>
              </a:rPr>
              <a:t>Le logo du Label peut-être apposé sur l’onglet de la section "mineur" du site Internet de votre club.</a:t>
            </a:r>
          </a:p>
          <a:p>
            <a:pPr marL="285750" indent="-285750">
              <a:buFontTx/>
              <a:buChar char="-"/>
            </a:pPr>
            <a:r>
              <a:rPr lang="fr-FR" sz="1700" dirty="0">
                <a:solidFill>
                  <a:schemeClr val="tx1"/>
                </a:solidFill>
                <a:latin typeface="Gill Sans MT" panose="020B0502020104020203" pitchFamily="34" charset="0"/>
              </a:rPr>
              <a:t>Lors de l’obtention du/des Label(s), vous pouvez rédiger un article sur le site de votre club. </a:t>
            </a:r>
          </a:p>
          <a:p>
            <a:pPr marL="285750" indent="-285750">
              <a:buFontTx/>
              <a:buChar char="-"/>
            </a:pPr>
            <a:r>
              <a:rPr lang="fr-FR" sz="1700" dirty="0">
                <a:solidFill>
                  <a:schemeClr val="tx1"/>
                </a:solidFill>
                <a:latin typeface="Gill Sans MT" panose="020B0502020104020203" pitchFamily="34" charset="0"/>
              </a:rPr>
              <a:t>Les Labels peuvent être mis en valeur lors des JPO, évènements, journées recrutement, etc...</a:t>
            </a:r>
          </a:p>
          <a:p>
            <a:endParaRPr lang="fr-FR" sz="1700" dirty="0">
              <a:solidFill>
                <a:schemeClr val="tx1"/>
              </a:solidFill>
              <a:latin typeface="Gill Sans MT" panose="020B0502020104020203" pitchFamily="34" charset="0"/>
            </a:endParaRPr>
          </a:p>
          <a:p>
            <a:r>
              <a:rPr lang="fr-FR" sz="1700" dirty="0">
                <a:solidFill>
                  <a:schemeClr val="tx1"/>
                </a:solidFill>
                <a:latin typeface="Gill Sans MT" panose="020B0502020104020203" pitchFamily="34" charset="0"/>
              </a:rPr>
              <a:t>En résumé : Mettre en avant votre savoir-faire auprès d’un certain nombre d’interlocuteurs, que ce soit les collectivités locales, les parents ou de futurs licenciés.</a:t>
            </a:r>
          </a:p>
          <a:p>
            <a:endParaRPr lang="fr-FR" sz="1900" dirty="0">
              <a:solidFill>
                <a:schemeClr val="tx1"/>
              </a:solidFill>
              <a:latin typeface="Gill Sans MT" panose="020B0502020104020203" pitchFamily="34" charset="0"/>
            </a:endParaRPr>
          </a:p>
          <a:p>
            <a:endParaRPr lang="fr-FR" sz="1800" dirty="0">
              <a:latin typeface="Gill Sans MT" panose="020B0502020104020203" pitchFamily="34" charset="0"/>
            </a:endParaRPr>
          </a:p>
          <a:p>
            <a:endParaRPr lang="fr-FR" dirty="0"/>
          </a:p>
        </p:txBody>
      </p:sp>
      <p:sp>
        <p:nvSpPr>
          <p:cNvPr id="4" name="ZoneTexte 3"/>
          <p:cNvSpPr txBox="1"/>
          <p:nvPr/>
        </p:nvSpPr>
        <p:spPr>
          <a:xfrm>
            <a:off x="6973911" y="1640150"/>
            <a:ext cx="4791808" cy="1892826"/>
          </a:xfrm>
          <a:prstGeom prst="rect">
            <a:avLst/>
          </a:prstGeom>
          <a:noFill/>
        </p:spPr>
        <p:txBody>
          <a:bodyPr wrap="square" lIns="91440" tIns="45720" rIns="91440" bIns="45720" rtlCol="0" anchor="t">
            <a:spAutoFit/>
          </a:bodyPr>
          <a:lstStyle/>
          <a:p>
            <a:pPr>
              <a:spcAft>
                <a:spcPts val="600"/>
              </a:spcAft>
            </a:pPr>
            <a:r>
              <a:rPr lang="fr-FR" sz="1600" dirty="0">
                <a:latin typeface="Gill Sans MT" panose="020B0502020104020203" pitchFamily="34" charset="0"/>
              </a:rPr>
              <a:t>Par la FFHG !</a:t>
            </a:r>
          </a:p>
          <a:p>
            <a:pPr marL="285750" indent="-285750">
              <a:buFontTx/>
              <a:buChar char="-"/>
            </a:pPr>
            <a:r>
              <a:rPr lang="fr-FR" sz="1600" dirty="0">
                <a:latin typeface="Gill Sans MT"/>
              </a:rPr>
              <a:t>Le diplôme est remis par </a:t>
            </a:r>
            <a:r>
              <a:rPr lang="fr-FR" sz="1600" dirty="0">
                <a:solidFill>
                  <a:srgbClr val="FF0000"/>
                </a:solidFill>
                <a:latin typeface="Gill Sans MT"/>
              </a:rPr>
              <a:t>Luc Tardif</a:t>
            </a:r>
            <a:r>
              <a:rPr lang="fr-FR" sz="1600" dirty="0">
                <a:latin typeface="Gill Sans MT"/>
              </a:rPr>
              <a:t> aux présidents des clubs lors de l'Assemblée Générale de la FFHG.</a:t>
            </a:r>
          </a:p>
          <a:p>
            <a:pPr marL="285750" indent="-285750">
              <a:buFontTx/>
              <a:buChar char="-"/>
            </a:pPr>
            <a:r>
              <a:rPr lang="fr-FR" sz="1600" dirty="0">
                <a:latin typeface="Gill Sans MT" panose="020B0502020104020203" pitchFamily="34" charset="0"/>
              </a:rPr>
              <a:t>Suite à l'AG, un article est publié sur le site de la Fédération.</a:t>
            </a:r>
          </a:p>
          <a:p>
            <a:pPr marL="285750" indent="-285750">
              <a:buFontTx/>
              <a:buChar char="-"/>
            </a:pPr>
            <a:r>
              <a:rPr lang="fr-FR" sz="1600" dirty="0">
                <a:latin typeface="Gill Sans MT" panose="020B0502020104020203" pitchFamily="34" charset="0"/>
              </a:rPr>
              <a:t>La FFHG publie ensuite la liste des clubs Labellisés sur le site.</a:t>
            </a:r>
          </a:p>
        </p:txBody>
      </p:sp>
      <p:cxnSp>
        <p:nvCxnSpPr>
          <p:cNvPr id="6" name="Connecteur droit 5"/>
          <p:cNvCxnSpPr/>
          <p:nvPr/>
        </p:nvCxnSpPr>
        <p:spPr>
          <a:xfrm>
            <a:off x="6805246" y="1433146"/>
            <a:ext cx="0" cy="5205046"/>
          </a:xfrm>
          <a:prstGeom prst="line">
            <a:avLst/>
          </a:prstGeom>
          <a:ln w="28575"/>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487225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0552" y="591630"/>
            <a:ext cx="9518904" cy="694309"/>
          </a:xfrm>
        </p:spPr>
        <p:txBody>
          <a:bodyPr>
            <a:normAutofit fontScale="90000"/>
          </a:bodyPr>
          <a:lstStyle/>
          <a:p>
            <a:r>
              <a:rPr lang="fr-FR"/>
              <a:t>Calendrier de la procédure de labellisation :</a:t>
            </a:r>
            <a:endParaRPr lang="fr-FR" dirty="0"/>
          </a:p>
        </p:txBody>
      </p:sp>
      <p:sp>
        <p:nvSpPr>
          <p:cNvPr id="3" name="Espace réservé du contenu 2"/>
          <p:cNvSpPr>
            <a:spLocks noGrp="1"/>
          </p:cNvSpPr>
          <p:nvPr>
            <p:ph idx="1"/>
          </p:nvPr>
        </p:nvSpPr>
        <p:spPr>
          <a:xfrm>
            <a:off x="2130552" y="2237234"/>
            <a:ext cx="7628910" cy="4509896"/>
          </a:xfrm>
        </p:spPr>
        <p:txBody>
          <a:bodyPr>
            <a:normAutofit/>
          </a:bodyPr>
          <a:lstStyle/>
          <a:p>
            <a:pPr marL="457200" indent="-457200">
              <a:buAutoNum type="arabicPeriod"/>
            </a:pPr>
            <a:r>
              <a:rPr lang="fr-FR" sz="1800" u="sng" dirty="0">
                <a:solidFill>
                  <a:schemeClr val="tx1"/>
                </a:solidFill>
                <a:latin typeface="Gill Sans MT" panose="020B0502020104020203" pitchFamily="34" charset="0"/>
              </a:rPr>
              <a:t>Mars:</a:t>
            </a:r>
            <a:r>
              <a:rPr lang="fr-FR" sz="1800" dirty="0">
                <a:solidFill>
                  <a:schemeClr val="tx1"/>
                </a:solidFill>
                <a:latin typeface="Gill Sans MT" panose="020B0502020104020203" pitchFamily="34" charset="0"/>
              </a:rPr>
              <a:t> Lancement de la procédure. Les clubs remplissent le formulaire.</a:t>
            </a:r>
          </a:p>
          <a:p>
            <a:pPr marL="457200" indent="-457200">
              <a:buAutoNum type="arabicPeriod"/>
            </a:pPr>
            <a:endParaRPr lang="fr-FR" sz="1800" dirty="0">
              <a:solidFill>
                <a:schemeClr val="tx1"/>
              </a:solidFill>
              <a:latin typeface="Gill Sans MT" panose="020B0502020104020203" pitchFamily="34" charset="0"/>
            </a:endParaRPr>
          </a:p>
          <a:p>
            <a:pPr marL="457200" indent="-457200">
              <a:buFont typeface="Arial" panose="020B0604020202020204" pitchFamily="34" charset="0"/>
              <a:buAutoNum type="arabicPeriod"/>
            </a:pPr>
            <a:r>
              <a:rPr lang="fr-FR" sz="1800" u="sng" dirty="0">
                <a:solidFill>
                  <a:schemeClr val="tx1"/>
                </a:solidFill>
                <a:latin typeface="Gill Sans MT" panose="020B0502020104020203" pitchFamily="34" charset="0"/>
              </a:rPr>
              <a:t>Mars &gt; Mi Mai </a:t>
            </a:r>
            <a:r>
              <a:rPr lang="fr-FR" sz="1800" dirty="0">
                <a:solidFill>
                  <a:schemeClr val="tx1"/>
                </a:solidFill>
                <a:latin typeface="Gill Sans MT" panose="020B0502020104020203" pitchFamily="34" charset="0"/>
              </a:rPr>
              <a:t>: Envoi des dossiers à la COCD qui centralise les demandes/ Étude des dossiers par la COCD, l’INF, CARJ et la Commission Féminine. Avis demandé aux Ligues régionales.  </a:t>
            </a:r>
          </a:p>
          <a:p>
            <a:pPr marL="457200" indent="-457200">
              <a:buAutoNum type="arabicPeriod"/>
            </a:pPr>
            <a:endParaRPr lang="fr-FR" sz="1800" dirty="0">
              <a:solidFill>
                <a:schemeClr val="tx1"/>
              </a:solidFill>
              <a:latin typeface="Gill Sans MT" panose="020B0502020104020203" pitchFamily="34" charset="0"/>
            </a:endParaRPr>
          </a:p>
          <a:p>
            <a:pPr marL="457200" indent="-457200">
              <a:buFont typeface="Arial" panose="020B0604020202020204" pitchFamily="34" charset="0"/>
              <a:buAutoNum type="arabicPeriod"/>
            </a:pPr>
            <a:r>
              <a:rPr lang="fr-FR" sz="1800" u="sng" dirty="0">
                <a:solidFill>
                  <a:schemeClr val="tx1"/>
                </a:solidFill>
                <a:latin typeface="Gill Sans MT" panose="020B0502020104020203" pitchFamily="34" charset="0"/>
              </a:rPr>
              <a:t>Début Juin </a:t>
            </a:r>
            <a:r>
              <a:rPr lang="fr-FR" sz="1800" dirty="0">
                <a:solidFill>
                  <a:schemeClr val="tx1"/>
                </a:solidFill>
                <a:latin typeface="Gill Sans MT" panose="020B0502020104020203" pitchFamily="34" charset="0"/>
              </a:rPr>
              <a:t>:  Notification d'attribution aux clubs dont le(s) Label(s) est(sont) validé(s) pour une durée de deux ans.</a:t>
            </a:r>
          </a:p>
          <a:p>
            <a:pPr marL="457200" indent="-457200">
              <a:buAutoNum type="arabicPeriod"/>
            </a:pPr>
            <a:endParaRPr lang="fr-FR" sz="1800" dirty="0">
              <a:solidFill>
                <a:schemeClr val="tx1"/>
              </a:solidFill>
              <a:latin typeface="Gill Sans MT" panose="020B0502020104020203" pitchFamily="34" charset="0"/>
            </a:endParaRPr>
          </a:p>
          <a:p>
            <a:pPr marL="457200" indent="-457200">
              <a:buFont typeface="Arial" panose="020B0604020202020204" pitchFamily="34" charset="0"/>
              <a:buAutoNum type="arabicPeriod"/>
            </a:pPr>
            <a:r>
              <a:rPr lang="fr-FR" sz="1800" u="sng" dirty="0">
                <a:solidFill>
                  <a:schemeClr val="tx1"/>
                </a:solidFill>
                <a:latin typeface="Gill Sans MT" panose="020B0502020104020203" pitchFamily="34" charset="0"/>
              </a:rPr>
              <a:t>Fin Juin :</a:t>
            </a:r>
            <a:r>
              <a:rPr lang="fr-FR" sz="1800" dirty="0">
                <a:solidFill>
                  <a:schemeClr val="tx1"/>
                </a:solidFill>
                <a:latin typeface="Gill Sans MT" panose="020B0502020104020203" pitchFamily="34" charset="0"/>
              </a:rPr>
              <a:t>  Remise des diplômes par Luc Tardif lors du week-end de l'Assemblée Générale. Puis affichage des clubs Labellisés sur le site de la Fédération Française de Hockey sur Glace.</a:t>
            </a:r>
          </a:p>
          <a:p>
            <a:pPr marL="457200" indent="-457200">
              <a:buAutoNum type="arabicPeriod"/>
            </a:pPr>
            <a:endParaRPr lang="fr-FR" sz="1800" dirty="0">
              <a:solidFill>
                <a:schemeClr val="tx1"/>
              </a:solidFill>
              <a:latin typeface="Gill Sans MT" panose="020B0502020104020203" pitchFamily="34" charset="0"/>
            </a:endParaRPr>
          </a:p>
          <a:p>
            <a:endParaRPr lang="fr-FR" sz="1800" dirty="0">
              <a:solidFill>
                <a:schemeClr val="tx1"/>
              </a:solidFill>
              <a:latin typeface="Gill Sans MT" panose="020B0502020104020203" pitchFamily="34" charset="0"/>
            </a:endParaRPr>
          </a:p>
          <a:p>
            <a:pPr marL="457200" indent="-457200">
              <a:buAutoNum type="arabicPeriod"/>
            </a:pPr>
            <a:endParaRPr lang="fr-FR" sz="1800" dirty="0">
              <a:solidFill>
                <a:schemeClr val="tx1"/>
              </a:solidFill>
              <a:latin typeface="Gill Sans MT" panose="020B0502020104020203" pitchFamily="34" charset="0"/>
            </a:endParaRPr>
          </a:p>
          <a:p>
            <a:endParaRPr lang="fr-FR" sz="1800" dirty="0">
              <a:solidFill>
                <a:schemeClr val="tx1"/>
              </a:solidFill>
              <a:latin typeface="Gill Sans MT" panose="020B0502020104020203" pitchFamily="34" charset="0"/>
            </a:endParaRPr>
          </a:p>
          <a:p>
            <a:endParaRPr lang="fr-FR" dirty="0"/>
          </a:p>
        </p:txBody>
      </p:sp>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00173" y="1144784"/>
            <a:ext cx="1459995" cy="1383795"/>
          </a:xfrm>
          <a:prstGeom prst="rect">
            <a:avLst/>
          </a:prstGeom>
        </p:spPr>
      </p:pic>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24815" y="2050860"/>
            <a:ext cx="1459995" cy="1383795"/>
          </a:xfrm>
          <a:prstGeom prst="rect">
            <a:avLst/>
          </a:prstGeom>
        </p:spPr>
      </p:pic>
      <p:pic>
        <p:nvPicPr>
          <p:cNvPr id="7" name="Imag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43283" y="2675613"/>
            <a:ext cx="1316885" cy="1862754"/>
          </a:xfrm>
          <a:prstGeom prst="rect">
            <a:avLst/>
          </a:prstGeom>
        </p:spPr>
      </p:pic>
      <p:pic>
        <p:nvPicPr>
          <p:cNvPr id="9" name="Image 8" descr="Une image contenant chemise, boule, joueur&#10;&#10;Description générée automatiquement">
            <a:extLst>
              <a:ext uri="{FF2B5EF4-FFF2-40B4-BE49-F238E27FC236}">
                <a16:creationId xmlns:a16="http://schemas.microsoft.com/office/drawing/2014/main" id="{1FC17BEA-F39C-4F2F-A56F-7D52C531434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03741" y="3913239"/>
            <a:ext cx="1302142" cy="1176819"/>
          </a:xfrm>
          <a:prstGeom prst="rect">
            <a:avLst/>
          </a:prstGeom>
        </p:spPr>
      </p:pic>
      <p:pic>
        <p:nvPicPr>
          <p:cNvPr id="16" name="Image 15" descr="Une image contenant chemise, boule, joueur&#10;&#10;Description générée automatiquement">
            <a:extLst>
              <a:ext uri="{FF2B5EF4-FFF2-40B4-BE49-F238E27FC236}">
                <a16:creationId xmlns:a16="http://schemas.microsoft.com/office/drawing/2014/main" id="{18545A59-EB47-4635-89C8-2DA1001408F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548109" y="4538367"/>
            <a:ext cx="1288060" cy="1301994"/>
          </a:xfrm>
          <a:prstGeom prst="rect">
            <a:avLst/>
          </a:prstGeom>
        </p:spPr>
      </p:pic>
      <p:pic>
        <p:nvPicPr>
          <p:cNvPr id="18" name="Image 17" descr="Une image contenant chemise, boule, joueur&#10;&#10;Description générée automatiquement">
            <a:extLst>
              <a:ext uri="{FF2B5EF4-FFF2-40B4-BE49-F238E27FC236}">
                <a16:creationId xmlns:a16="http://schemas.microsoft.com/office/drawing/2014/main" id="{647AC7B9-83E4-4E60-B7C4-29104C81EA2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703740" y="5344358"/>
            <a:ext cx="1302143" cy="1301994"/>
          </a:xfrm>
          <a:prstGeom prst="rect">
            <a:avLst/>
          </a:prstGeom>
        </p:spPr>
      </p:pic>
    </p:spTree>
    <p:extLst>
      <p:ext uri="{BB962C8B-B14F-4D97-AF65-F5344CB8AC3E}">
        <p14:creationId xmlns:p14="http://schemas.microsoft.com/office/powerpoint/2010/main" val="3485508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0552" y="591630"/>
            <a:ext cx="9518904" cy="1077779"/>
          </a:xfrm>
        </p:spPr>
        <p:txBody>
          <a:bodyPr>
            <a:normAutofit fontScale="90000"/>
          </a:bodyPr>
          <a:lstStyle/>
          <a:p>
            <a:pPr algn="ctr"/>
            <a:r>
              <a:rPr lang="fr-FR" dirty="0"/>
              <a:t>Quels sont les prérequis ?</a:t>
            </a:r>
            <a:br>
              <a:rPr lang="fr-FR" dirty="0"/>
            </a:br>
            <a:br>
              <a:rPr lang="fr-FR" dirty="0"/>
            </a:br>
            <a:r>
              <a:rPr lang="fr-FR" sz="2000" dirty="0">
                <a:solidFill>
                  <a:schemeClr val="tx1"/>
                </a:solidFill>
                <a:latin typeface="Gadugi" panose="020B0502040204020203" pitchFamily="34" charset="0"/>
                <a:ea typeface="+mn-ea"/>
                <a:cs typeface="+mn-cs"/>
              </a:rPr>
              <a:t>LABELS ECOLE DE HOCKEY, U9, U11-U13</a:t>
            </a:r>
          </a:p>
        </p:txBody>
      </p:sp>
      <p:pic>
        <p:nvPicPr>
          <p:cNvPr id="4" name="Espace réservé du contenu 3"/>
          <p:cNvPicPr>
            <a:picLocks noGrp="1" noChangeAspect="1"/>
          </p:cNvPicPr>
          <p:nvPr>
            <p:ph idx="1"/>
          </p:nvPr>
        </p:nvPicPr>
        <p:blipFill rotWithShape="1">
          <a:blip r:embed="rId2"/>
          <a:srcRect l="2021" t="15424" r="12570" b="10011"/>
          <a:stretch/>
        </p:blipFill>
        <p:spPr>
          <a:xfrm>
            <a:off x="2227268" y="1905700"/>
            <a:ext cx="9187962" cy="4512190"/>
          </a:xfrm>
          <a:prstGeom prst="rect">
            <a:avLst/>
          </a:prstGeom>
          <a:ln>
            <a:solidFill>
              <a:schemeClr val="tx1"/>
            </a:solidFill>
          </a:ln>
        </p:spPr>
      </p:pic>
    </p:spTree>
    <p:extLst>
      <p:ext uri="{BB962C8B-B14F-4D97-AF65-F5344CB8AC3E}">
        <p14:creationId xmlns:p14="http://schemas.microsoft.com/office/powerpoint/2010/main" val="3712916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30552" y="591630"/>
            <a:ext cx="9518904" cy="1077779"/>
          </a:xfrm>
        </p:spPr>
        <p:txBody>
          <a:bodyPr>
            <a:normAutofit fontScale="90000"/>
          </a:bodyPr>
          <a:lstStyle/>
          <a:p>
            <a:pPr algn="ctr"/>
            <a:r>
              <a:rPr lang="fr-FR" dirty="0"/>
              <a:t>Quels sont les prérequis ?</a:t>
            </a:r>
            <a:br>
              <a:rPr lang="fr-FR" dirty="0"/>
            </a:br>
            <a:br>
              <a:rPr lang="fr-FR" dirty="0"/>
            </a:br>
            <a:r>
              <a:rPr lang="fr-FR" sz="2000" dirty="0">
                <a:solidFill>
                  <a:schemeClr val="tx1"/>
                </a:solidFill>
                <a:latin typeface="Gadugi" panose="020B0502040204020203" pitchFamily="34" charset="0"/>
                <a:ea typeface="+mn-ea"/>
                <a:cs typeface="+mn-cs"/>
              </a:rPr>
              <a:t>LABELS Compétences encadrement, arbitrage et table de marque</a:t>
            </a:r>
          </a:p>
        </p:txBody>
      </p:sp>
      <p:sp>
        <p:nvSpPr>
          <p:cNvPr id="5" name="Espace réservé du contenu 4">
            <a:extLst>
              <a:ext uri="{FF2B5EF4-FFF2-40B4-BE49-F238E27FC236}">
                <a16:creationId xmlns:a16="http://schemas.microsoft.com/office/drawing/2014/main" id="{E2AD6255-DF4B-4205-A314-07CC3C4E93B3}"/>
              </a:ext>
            </a:extLst>
          </p:cNvPr>
          <p:cNvSpPr>
            <a:spLocks noGrp="1"/>
          </p:cNvSpPr>
          <p:nvPr>
            <p:ph idx="1"/>
          </p:nvPr>
        </p:nvSpPr>
        <p:spPr>
          <a:xfrm>
            <a:off x="2130552" y="2140956"/>
            <a:ext cx="9518904" cy="4509896"/>
          </a:xfrm>
        </p:spPr>
        <p:txBody>
          <a:bodyPr/>
          <a:lstStyle/>
          <a:p>
            <a:endParaRPr lang="fr-FR" dirty="0"/>
          </a:p>
        </p:txBody>
      </p:sp>
      <p:pic>
        <p:nvPicPr>
          <p:cNvPr id="3" name="Image 2">
            <a:extLst>
              <a:ext uri="{FF2B5EF4-FFF2-40B4-BE49-F238E27FC236}">
                <a16:creationId xmlns:a16="http://schemas.microsoft.com/office/drawing/2014/main" id="{9D0E13FB-33BA-4B7B-A4E1-38CEF98675FE}"/>
              </a:ext>
            </a:extLst>
          </p:cNvPr>
          <p:cNvPicPr>
            <a:picLocks noChangeAspect="1"/>
          </p:cNvPicPr>
          <p:nvPr/>
        </p:nvPicPr>
        <p:blipFill>
          <a:blip r:embed="rId2"/>
          <a:stretch>
            <a:fillRect/>
          </a:stretch>
        </p:blipFill>
        <p:spPr>
          <a:xfrm>
            <a:off x="2130552" y="1966520"/>
            <a:ext cx="9621428" cy="4391662"/>
          </a:xfrm>
          <a:prstGeom prst="rect">
            <a:avLst/>
          </a:prstGeom>
        </p:spPr>
      </p:pic>
    </p:spTree>
    <p:extLst>
      <p:ext uri="{BB962C8B-B14F-4D97-AF65-F5344CB8AC3E}">
        <p14:creationId xmlns:p14="http://schemas.microsoft.com/office/powerpoint/2010/main" val="593944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E0CC6D-AC11-4FA0-AE39-B1AD71DD4E3A}"/>
              </a:ext>
            </a:extLst>
          </p:cNvPr>
          <p:cNvSpPr>
            <a:spLocks noGrp="1"/>
          </p:cNvSpPr>
          <p:nvPr>
            <p:ph type="title"/>
          </p:nvPr>
        </p:nvSpPr>
        <p:spPr/>
        <p:txBody>
          <a:bodyPr/>
          <a:lstStyle/>
          <a:p>
            <a:pPr algn="ctr"/>
            <a:r>
              <a:rPr lang="fr-FR" dirty="0"/>
              <a:t>Quels sont les prérequis ?</a:t>
            </a:r>
          </a:p>
        </p:txBody>
      </p:sp>
      <p:sp>
        <p:nvSpPr>
          <p:cNvPr id="3" name="Espace réservé du contenu 2">
            <a:extLst>
              <a:ext uri="{FF2B5EF4-FFF2-40B4-BE49-F238E27FC236}">
                <a16:creationId xmlns:a16="http://schemas.microsoft.com/office/drawing/2014/main" id="{4916254D-FA7B-43A6-8957-63E19E48D810}"/>
              </a:ext>
            </a:extLst>
          </p:cNvPr>
          <p:cNvSpPr>
            <a:spLocks noGrp="1"/>
          </p:cNvSpPr>
          <p:nvPr>
            <p:ph idx="1"/>
          </p:nvPr>
        </p:nvSpPr>
        <p:spPr>
          <a:xfrm>
            <a:off x="2130552" y="1545337"/>
            <a:ext cx="9518904" cy="529953"/>
          </a:xfrm>
        </p:spPr>
        <p:txBody>
          <a:bodyPr/>
          <a:lstStyle/>
          <a:p>
            <a:pPr algn="ctr"/>
            <a:r>
              <a:rPr lang="fr-FR" sz="1800" b="1" cap="all" dirty="0">
                <a:solidFill>
                  <a:prstClr val="black"/>
                </a:solidFill>
                <a:latin typeface="Gadugi" panose="020B0502040204020203" pitchFamily="34" charset="0"/>
                <a:ea typeface="+mj-ea"/>
              </a:rPr>
              <a:t>LABEL Hockey Féminin </a:t>
            </a:r>
            <a:endParaRPr lang="fr-FR" dirty="0"/>
          </a:p>
        </p:txBody>
      </p:sp>
      <p:pic>
        <p:nvPicPr>
          <p:cNvPr id="5" name="Image 4" descr="Une image contenant capture d’écran&#10;&#10;Description générée automatiquement">
            <a:extLst>
              <a:ext uri="{FF2B5EF4-FFF2-40B4-BE49-F238E27FC236}">
                <a16:creationId xmlns:a16="http://schemas.microsoft.com/office/drawing/2014/main" id="{955695F8-96A2-48DE-881C-6D54B93EF8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2160" y="1947471"/>
            <a:ext cx="6271803" cy="4782710"/>
          </a:xfrm>
          <a:prstGeom prst="rect">
            <a:avLst/>
          </a:prstGeom>
        </p:spPr>
      </p:pic>
    </p:spTree>
    <p:extLst>
      <p:ext uri="{BB962C8B-B14F-4D97-AF65-F5344CB8AC3E}">
        <p14:creationId xmlns:p14="http://schemas.microsoft.com/office/powerpoint/2010/main" val="4182924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26106" y="1180265"/>
            <a:ext cx="9518904" cy="1652954"/>
          </a:xfrm>
        </p:spPr>
        <p:txBody>
          <a:bodyPr>
            <a:normAutofit/>
          </a:bodyPr>
          <a:lstStyle/>
          <a:p>
            <a:pPr algn="ctr"/>
            <a:r>
              <a:rPr lang="fr-FR" sz="2400" dirty="0">
                <a:latin typeface="Gill Sans MT" panose="020B0502020104020203" pitchFamily="34" charset="0"/>
              </a:rPr>
              <a:t>Les informations sont à (</a:t>
            </a:r>
            <a:r>
              <a:rPr lang="fr-FR" sz="2400" dirty="0" err="1">
                <a:latin typeface="Gill Sans MT" panose="020B0502020104020203" pitchFamily="34" charset="0"/>
              </a:rPr>
              <a:t>re</a:t>
            </a:r>
            <a:r>
              <a:rPr lang="fr-FR" sz="2400" dirty="0">
                <a:latin typeface="Gill Sans MT" panose="020B0502020104020203" pitchFamily="34" charset="0"/>
              </a:rPr>
              <a:t>) trouver sur le site de la Fédération Française de Hockey sur Glace : </a:t>
            </a:r>
          </a:p>
          <a:p>
            <a:pPr algn="ctr"/>
            <a:r>
              <a:rPr lang="fr-FR" sz="2400" dirty="0">
                <a:latin typeface="Gill Sans MT" panose="020B0502020104020203" pitchFamily="34" charset="0"/>
              </a:rPr>
              <a:t>Onglet "Découvrir" &gt; Obtenir un Label</a:t>
            </a:r>
          </a:p>
          <a:p>
            <a:pPr algn="ctr"/>
            <a:endParaRPr lang="fr-FR" sz="2400" dirty="0">
              <a:latin typeface="Gill Sans MT" panose="020B0502020104020203" pitchFamily="34" charset="0"/>
            </a:endParaRPr>
          </a:p>
          <a:p>
            <a:pPr algn="ctr"/>
            <a:endParaRPr lang="fr-FR" sz="2400" dirty="0">
              <a:latin typeface="Gill Sans MT" panose="020B0502020104020203" pitchFamily="34" charset="0"/>
            </a:endParaRPr>
          </a:p>
          <a:p>
            <a:pPr algn="ctr"/>
            <a:endParaRPr lang="fr-FR" sz="2400" dirty="0">
              <a:latin typeface="Gill Sans MT" panose="020B0502020104020203" pitchFamily="34" charset="0"/>
            </a:endParaRPr>
          </a:p>
        </p:txBody>
      </p:sp>
      <p:sp>
        <p:nvSpPr>
          <p:cNvPr id="2" name="ZoneTexte 1"/>
          <p:cNvSpPr txBox="1"/>
          <p:nvPr/>
        </p:nvSpPr>
        <p:spPr>
          <a:xfrm>
            <a:off x="2246062" y="2436519"/>
            <a:ext cx="8288323" cy="4524315"/>
          </a:xfrm>
          <a:prstGeom prst="rect">
            <a:avLst/>
          </a:prstGeom>
          <a:noFill/>
        </p:spPr>
        <p:txBody>
          <a:bodyPr wrap="square" lIns="91440" tIns="45720" rIns="91440" bIns="45720" rtlCol="0" anchor="t">
            <a:spAutoFit/>
          </a:bodyPr>
          <a:lstStyle/>
          <a:p>
            <a:pPr algn="ctr"/>
            <a:r>
              <a:rPr lang="fr-FR" dirty="0">
                <a:solidFill>
                  <a:srgbClr val="1D3476"/>
                </a:solidFill>
                <a:latin typeface="Gill Sans MT" panose="020B0502020104020203" pitchFamily="34" charset="0"/>
              </a:rPr>
              <a:t>Pour tout renseignement complémentaire, contactez : </a:t>
            </a:r>
          </a:p>
          <a:p>
            <a:pPr algn="ctr"/>
            <a:r>
              <a:rPr lang="fr-FR" dirty="0">
                <a:solidFill>
                  <a:srgbClr val="1D3476"/>
                </a:solidFill>
                <a:latin typeface="Gill Sans MT" panose="020B0502020104020203" pitchFamily="34" charset="0"/>
              </a:rPr>
              <a:t>pour les LABELS Ecole de Hockey, U9, U11-U13 </a:t>
            </a:r>
          </a:p>
          <a:p>
            <a:pPr algn="ctr"/>
            <a:r>
              <a:rPr lang="fr-FR" dirty="0">
                <a:solidFill>
                  <a:srgbClr val="1D3476"/>
                </a:solidFill>
                <a:latin typeface="Gill Sans MT" panose="020B0502020104020203" pitchFamily="34" charset="0"/>
              </a:rPr>
              <a:t>Benjamin </a:t>
            </a:r>
            <a:r>
              <a:rPr lang="fr-FR" dirty="0" err="1">
                <a:solidFill>
                  <a:srgbClr val="1D3476"/>
                </a:solidFill>
                <a:latin typeface="Gill Sans MT" panose="020B0502020104020203" pitchFamily="34" charset="0"/>
              </a:rPr>
              <a:t>Bilet</a:t>
            </a:r>
            <a:r>
              <a:rPr lang="fr-FR" dirty="0">
                <a:solidFill>
                  <a:srgbClr val="1D3476"/>
                </a:solidFill>
                <a:latin typeface="Gill Sans MT" panose="020B0502020104020203" pitchFamily="34" charset="0"/>
              </a:rPr>
              <a:t> : </a:t>
            </a:r>
            <a:r>
              <a:rPr lang="fr-FR" dirty="0">
                <a:latin typeface="Gill Sans MT" panose="020B0502020104020203" pitchFamily="34" charset="0"/>
                <a:hlinkClick r:id="rId2"/>
              </a:rPr>
              <a:t>b.bilet@ffhg.eu</a:t>
            </a:r>
            <a:endParaRPr lang="fr-FR" dirty="0">
              <a:latin typeface="Gill Sans MT" panose="020B0502020104020203" pitchFamily="34" charset="0"/>
            </a:endParaRPr>
          </a:p>
          <a:p>
            <a:pPr algn="ctr"/>
            <a:r>
              <a:rPr lang="fr-FR" dirty="0">
                <a:solidFill>
                  <a:srgbClr val="1D3476"/>
                </a:solidFill>
                <a:latin typeface="Gill Sans MT" panose="020B0502020104020203" pitchFamily="34" charset="0"/>
              </a:rPr>
              <a:t>Rima Cambray : </a:t>
            </a:r>
            <a:r>
              <a:rPr lang="fr-FR" dirty="0">
                <a:latin typeface="Gill Sans MT" panose="020B0502020104020203" pitchFamily="34" charset="0"/>
                <a:hlinkClick r:id="rId3"/>
              </a:rPr>
              <a:t>r.cambray@ffhg.eu</a:t>
            </a:r>
            <a:endParaRPr lang="fr-FR" dirty="0">
              <a:latin typeface="Gill Sans MT" panose="020B0502020104020203" pitchFamily="34" charset="0"/>
            </a:endParaRPr>
          </a:p>
          <a:p>
            <a:pPr algn="ctr"/>
            <a:endParaRPr lang="fr-FR" dirty="0">
              <a:latin typeface="Gill Sans MT" panose="020B0502020104020203" pitchFamily="34" charset="0"/>
            </a:endParaRPr>
          </a:p>
          <a:p>
            <a:pPr algn="ctr"/>
            <a:r>
              <a:rPr lang="fr-FR" dirty="0">
                <a:solidFill>
                  <a:srgbClr val="1D3476"/>
                </a:solidFill>
                <a:latin typeface="Gill Sans MT" panose="020B0502020104020203" pitchFamily="34" charset="0"/>
              </a:rPr>
              <a:t>Pour le LABEL Compétences Encadrement :</a:t>
            </a:r>
          </a:p>
          <a:p>
            <a:pPr algn="ctr"/>
            <a:r>
              <a:rPr lang="fr-FR">
                <a:solidFill>
                  <a:srgbClr val="1D3476"/>
                </a:solidFill>
                <a:latin typeface="Gill Sans MT"/>
              </a:rPr>
              <a:t>Jacques Vettraino : </a:t>
            </a:r>
            <a:r>
              <a:rPr lang="fr-FR" u="sng">
                <a:solidFill>
                  <a:srgbClr val="0070C0"/>
                </a:solidFill>
                <a:latin typeface="Gill Sans MT"/>
              </a:rPr>
              <a:t>j.vettraino@ffhg.eu</a:t>
            </a:r>
          </a:p>
          <a:p>
            <a:pPr algn="ctr"/>
            <a:r>
              <a:rPr lang="fr-FR" dirty="0">
                <a:solidFill>
                  <a:srgbClr val="1D3476"/>
                </a:solidFill>
                <a:latin typeface="Gill Sans MT"/>
              </a:rPr>
              <a:t>Philippe </a:t>
            </a:r>
            <a:r>
              <a:rPr lang="fr-FR">
                <a:solidFill>
                  <a:srgbClr val="1D3476"/>
                </a:solidFill>
                <a:latin typeface="Gill Sans MT"/>
              </a:rPr>
              <a:t>Guillon </a:t>
            </a:r>
            <a:r>
              <a:rPr lang="fr-FR" dirty="0">
                <a:solidFill>
                  <a:srgbClr val="1D3476"/>
                </a:solidFill>
                <a:latin typeface="Gill Sans MT"/>
              </a:rPr>
              <a:t>: </a:t>
            </a:r>
            <a:r>
              <a:rPr lang="fr-FR" dirty="0">
                <a:latin typeface="Gill Sans MT"/>
                <a:hlinkClick r:id="rId4"/>
              </a:rPr>
              <a:t>p.guillon@ffhg.eu</a:t>
            </a:r>
            <a:endParaRPr lang="fr-FR" dirty="0">
              <a:latin typeface="Gill Sans MT"/>
            </a:endParaRPr>
          </a:p>
          <a:p>
            <a:pPr algn="ctr"/>
            <a:endParaRPr lang="fr-FR" dirty="0">
              <a:solidFill>
                <a:srgbClr val="1D3476"/>
              </a:solidFill>
              <a:latin typeface="Gill Sans MT" panose="020B0502020104020203" pitchFamily="34" charset="0"/>
            </a:endParaRPr>
          </a:p>
          <a:p>
            <a:pPr algn="ctr"/>
            <a:r>
              <a:rPr lang="fr-FR" dirty="0">
                <a:solidFill>
                  <a:srgbClr val="1D3476"/>
                </a:solidFill>
                <a:latin typeface="Gill Sans MT"/>
              </a:rPr>
              <a:t>Pour le LABEL Arbitrage et Table de Marque : </a:t>
            </a:r>
            <a:br>
              <a:rPr lang="fr-FR" dirty="0">
                <a:latin typeface="Gill Sans MT" panose="020B0502020104020203" pitchFamily="34" charset="0"/>
              </a:rPr>
            </a:br>
            <a:r>
              <a:rPr lang="fr-FR" dirty="0">
                <a:solidFill>
                  <a:srgbClr val="1D3476"/>
                </a:solidFill>
                <a:latin typeface="Gill Sans MT"/>
              </a:rPr>
              <a:t>Julien </a:t>
            </a:r>
            <a:r>
              <a:rPr lang="fr-FR" err="1">
                <a:solidFill>
                  <a:srgbClr val="1D3476"/>
                </a:solidFill>
                <a:latin typeface="Gill Sans MT"/>
              </a:rPr>
              <a:t>Avavian</a:t>
            </a:r>
            <a:r>
              <a:rPr lang="fr-FR" dirty="0">
                <a:solidFill>
                  <a:srgbClr val="1D3476"/>
                </a:solidFill>
                <a:latin typeface="Gill Sans MT"/>
              </a:rPr>
              <a:t> : </a:t>
            </a:r>
            <a:r>
              <a:rPr lang="fr-FR" dirty="0">
                <a:latin typeface="Gill Sans MT"/>
                <a:hlinkClick r:id="rId5"/>
              </a:rPr>
              <a:t>j.avavian@ffhg.eu</a:t>
            </a:r>
            <a:r>
              <a:rPr lang="fr-FR" dirty="0">
                <a:latin typeface="Gill Sans MT"/>
              </a:rPr>
              <a:t> </a:t>
            </a:r>
            <a:br>
              <a:rPr lang="fr-FR" dirty="0">
                <a:latin typeface="Gill Sans MT" panose="020B0502020104020203" pitchFamily="34" charset="0"/>
              </a:rPr>
            </a:br>
            <a:r>
              <a:rPr lang="fr-FR">
                <a:solidFill>
                  <a:srgbClr val="1D3476"/>
                </a:solidFill>
                <a:latin typeface="Gill Sans MT"/>
              </a:rPr>
              <a:t>Philippe Guillon </a:t>
            </a:r>
            <a:r>
              <a:rPr lang="fr-FR" dirty="0">
                <a:solidFill>
                  <a:srgbClr val="1D3476"/>
                </a:solidFill>
                <a:latin typeface="Gill Sans MT"/>
              </a:rPr>
              <a:t>: </a:t>
            </a:r>
            <a:r>
              <a:rPr lang="fr-FR" dirty="0">
                <a:latin typeface="Gill Sans MT"/>
                <a:hlinkClick r:id="rId4"/>
              </a:rPr>
              <a:t>p.guillon@ffhg.eu</a:t>
            </a:r>
            <a:endParaRPr lang="fr-FR" dirty="0">
              <a:latin typeface="Gill Sans MT"/>
            </a:endParaRPr>
          </a:p>
          <a:p>
            <a:pPr algn="ctr"/>
            <a:endParaRPr lang="fr-FR" dirty="0">
              <a:latin typeface="Gill Sans MT" panose="020B0502020104020203" pitchFamily="34" charset="0"/>
            </a:endParaRPr>
          </a:p>
          <a:p>
            <a:pPr algn="ctr"/>
            <a:r>
              <a:rPr lang="fr-FR" dirty="0">
                <a:solidFill>
                  <a:srgbClr val="1D3476"/>
                </a:solidFill>
                <a:latin typeface="Gill Sans MT" panose="020B0502020104020203" pitchFamily="34" charset="0"/>
              </a:rPr>
              <a:t>Pour le LABEL Hockey Féminin : </a:t>
            </a:r>
          </a:p>
          <a:p>
            <a:pPr algn="ctr"/>
            <a:r>
              <a:rPr lang="fr-FR" dirty="0">
                <a:solidFill>
                  <a:srgbClr val="1D3476"/>
                </a:solidFill>
                <a:latin typeface="Gill Sans MT" panose="020B0502020104020203" pitchFamily="34" charset="0"/>
              </a:rPr>
              <a:t>Commission Féminine : </a:t>
            </a:r>
            <a:r>
              <a:rPr lang="fr-FR" dirty="0">
                <a:solidFill>
                  <a:srgbClr val="0070C0"/>
                </a:solidFill>
                <a:latin typeface="Gill Sans MT" panose="020B0502020104020203" pitchFamily="34" charset="0"/>
              </a:rPr>
              <a:t>com.feminine@ffhg.eu</a:t>
            </a:r>
          </a:p>
          <a:p>
            <a:pPr algn="ctr"/>
            <a:endParaRPr lang="fr-FR" dirty="0">
              <a:latin typeface="Gill Sans MT" panose="020B0502020104020203" pitchFamily="34" charset="0"/>
            </a:endParaRPr>
          </a:p>
        </p:txBody>
      </p:sp>
    </p:spTree>
    <p:extLst>
      <p:ext uri="{BB962C8B-B14F-4D97-AF65-F5344CB8AC3E}">
        <p14:creationId xmlns:p14="http://schemas.microsoft.com/office/powerpoint/2010/main" val="350586272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2373</TotalTime>
  <Words>945</Words>
  <Application>Microsoft Office PowerPoint</Application>
  <PresentationFormat>Grand écran</PresentationFormat>
  <Paragraphs>83</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Les Labels fédéraux </vt:lpstr>
      <vt:lpstr>Qu’est-ce que c’est ?</vt:lpstr>
      <vt:lpstr>A quoi ça sert ? </vt:lpstr>
      <vt:lpstr>Comment le valoriser ?</vt:lpstr>
      <vt:lpstr>Calendrier de la procédure de labellisation :</vt:lpstr>
      <vt:lpstr>Quels sont les prérequis ?  LABELS ECOLE DE HOCKEY, U9, U11-U13</vt:lpstr>
      <vt:lpstr>Quels sont les prérequis ?  LABELS Compétences encadrement, arbitrage et table de marque</vt:lpstr>
      <vt:lpstr>Quels sont les prérequis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Nicolas CHLEFFER</dc:creator>
  <cp:lastModifiedBy>Laura GUILLOT</cp:lastModifiedBy>
  <cp:revision>100</cp:revision>
  <dcterms:created xsi:type="dcterms:W3CDTF">2015-10-08T16:33:12Z</dcterms:created>
  <dcterms:modified xsi:type="dcterms:W3CDTF">2021-11-30T10:00:20Z</dcterms:modified>
</cp:coreProperties>
</file>